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6" r:id="rId3"/>
    <p:sldId id="267" r:id="rId4"/>
    <p:sldId id="268" r:id="rId5"/>
    <p:sldId id="270" r:id="rId6"/>
    <p:sldId id="272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301" r:id="rId28"/>
    <p:sldId id="291" r:id="rId29"/>
    <p:sldId id="293" r:id="rId30"/>
    <p:sldId id="294" r:id="rId31"/>
    <p:sldId id="295" r:id="rId32"/>
    <p:sldId id="297" r:id="rId33"/>
    <p:sldId id="296" r:id="rId34"/>
    <p:sldId id="298" r:id="rId35"/>
    <p:sldId id="299" r:id="rId36"/>
    <p:sldId id="300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62"/>
    <a:srgbClr val="C28220"/>
    <a:srgbClr val="2D637F"/>
    <a:srgbClr val="E09E19"/>
    <a:srgbClr val="9DAD33"/>
    <a:srgbClr val="6C3302"/>
    <a:srgbClr val="584F29"/>
    <a:srgbClr val="ED4E33"/>
    <a:srgbClr val="003262"/>
    <a:srgbClr val="536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2" autoAdjust="0"/>
    <p:restoredTop sz="94280" autoAdjust="0"/>
  </p:normalViewPr>
  <p:slideViewPr>
    <p:cSldViewPr snapToGrid="0" snapToObjects="1">
      <p:cViewPr varScale="1">
        <p:scale>
          <a:sx n="72" d="100"/>
          <a:sy n="72" d="100"/>
        </p:scale>
        <p:origin x="1320" y="60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C282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50B12-4E78-4F4B-AD49-3D0177E29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3381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C4AC8-CABB-42A2-BF0E-4C46C11281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01902-E24E-4648-9EF9-CA8B646566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53475-87DC-454B-BD0C-88E7BA992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B80E2-ACD4-4E52-948E-E0D70EA745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195AE-02AA-4B30-BDF7-1E2B2A1B1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15B5A-CEAF-4F8F-A9DF-65113CC635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883763" y="124097"/>
            <a:ext cx="1148873" cy="1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catteringDiagram.svg" TargetMode="External"/><Relationship Id="rId2" Type="http://schemas.openxmlformats.org/officeDocument/2006/relationships/hyperlink" Target="https://en.wikipedia.org/wiki/Plum_pudding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yperphysics.phy-astr.gsu.edu/hbase/Nuclear/mulscat.html" TargetMode="External"/><Relationship Id="rId5" Type="http://schemas.openxmlformats.org/officeDocument/2006/relationships/hyperlink" Target="http://meroli.web.cern.ch/meroli/lecture_multiple_scattering.html" TargetMode="External"/><Relationship Id="rId4" Type="http://schemas.openxmlformats.org/officeDocument/2006/relationships/hyperlink" Target="http://experimentationlab.berkeley.edu/sites/default/files/writeups/RUT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05592433-C6E1-4979-B7CC-F9F75742D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Rutherford Scattering Experiment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BC803A8D-ADBB-45D4-8C04-3A1FB52D9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883877"/>
            <a:ext cx="6400800" cy="1361766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>
                <a:solidFill>
                  <a:schemeClr val="tx2"/>
                </a:solidFill>
                <a:latin typeface="Georgia" panose="02040502050405020303" pitchFamily="18" charset="0"/>
              </a:rPr>
              <a:t>Sameen Yunus</a:t>
            </a:r>
          </a:p>
          <a:p>
            <a:r>
              <a:rPr lang="en-US" sz="3000" dirty="0">
                <a:solidFill>
                  <a:schemeClr val="tx2"/>
                </a:solidFill>
                <a:latin typeface="Georgia" panose="02040502050405020303" pitchFamily="18" charset="0"/>
              </a:rPr>
              <a:t>03/14/2018</a:t>
            </a:r>
          </a:p>
          <a:p>
            <a:endParaRPr lang="en-US" sz="3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Lab Partner: Gabe Otero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E94333-CD47-43CD-802D-6EB21DA9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130" y="101220"/>
            <a:ext cx="1176139" cy="11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E1716-73AF-4AA4-9FC5-0B1E7195E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99" y="1270274"/>
            <a:ext cx="7253089" cy="41396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AF5A1-E1F7-4BDF-847E-97DF2CE2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CB9F5-2E81-4551-919E-E407660A6CC2}"/>
              </a:ext>
            </a:extLst>
          </p:cNvPr>
          <p:cNvSpPr txBox="1"/>
          <p:nvPr/>
        </p:nvSpPr>
        <p:spPr>
          <a:xfrm>
            <a:off x="4171776" y="1448074"/>
            <a:ext cx="4794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Source of 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-particles: 241 Americium at 130Cu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Energy</a:t>
            </a:r>
            <a:r>
              <a:rPr lang="en-US" sz="1600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*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: 5.49 MeV (86%), 5.44 MeV (13%), and 5.39 MeV (1.3%)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Foil: 2 layers, thickness is 2.72 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 0.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16 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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E4054-EDD1-4681-B7E2-CA4071038E7A}"/>
              </a:ext>
            </a:extLst>
          </p:cNvPr>
          <p:cNvSpPr txBox="1"/>
          <p:nvPr/>
        </p:nvSpPr>
        <p:spPr>
          <a:xfrm>
            <a:off x="4171775" y="3854606"/>
            <a:ext cx="4794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Detector: Silicon PN-Junction semiconductor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</a:rPr>
              <a:t>Source, foil and detector are enclosed in a vacuum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-particles are easily attenuated in air, range: cm at atmospheric pressure</a:t>
            </a:r>
          </a:p>
          <a:p>
            <a:endParaRPr lang="en-US" sz="1600" dirty="0">
              <a:solidFill>
                <a:schemeClr val="tx2"/>
              </a:solidFill>
              <a:latin typeface="Georgia" panose="02040502050405020303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54EB6-693B-402A-81F7-D1F6DF46BE9D}"/>
              </a:ext>
            </a:extLst>
          </p:cNvPr>
          <p:cNvSpPr txBox="1"/>
          <p:nvPr/>
        </p:nvSpPr>
        <p:spPr>
          <a:xfrm>
            <a:off x="3804343" y="5587726"/>
            <a:ext cx="623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*</a:t>
            </a: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We use E = 3.77 MeV as outlined by the lab writeup</a:t>
            </a:r>
          </a:p>
        </p:txBody>
      </p:sp>
    </p:spTree>
    <p:extLst>
      <p:ext uri="{BB962C8B-B14F-4D97-AF65-F5344CB8AC3E}">
        <p14:creationId xmlns:p14="http://schemas.microsoft.com/office/powerpoint/2010/main" val="139537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AE47-43C3-41DE-8C06-807474184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19" y="165100"/>
            <a:ext cx="6870281" cy="5434451"/>
          </a:xfrm>
        </p:spPr>
      </p:pic>
    </p:spTree>
    <p:extLst>
      <p:ext uri="{BB962C8B-B14F-4D97-AF65-F5344CB8AC3E}">
        <p14:creationId xmlns:p14="http://schemas.microsoft.com/office/powerpoint/2010/main" val="326756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14B2-77BD-4100-90D2-8AAD6DCA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95CF-A716-44A2-B201-3AF7A708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33734"/>
            <a:ext cx="7740650" cy="4344766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High voltage power supply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provides 100 V </a:t>
            </a:r>
          </a:p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Voltage divider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PN detector bias is 50 V, use a voltage divider</a:t>
            </a:r>
          </a:p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Vacuum chamber and pressure gauge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used to make sure a proper vacuum is created for data taking</a:t>
            </a:r>
          </a:p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PN Detector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discussed later</a:t>
            </a:r>
          </a:p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Low noise current pre-amp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Used to amplify the signal from detector and increase the signal to noise ratio.</a:t>
            </a:r>
          </a:p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Linear amplifier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amplifies and shapes the pulse</a:t>
            </a:r>
          </a:p>
          <a:p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PHA 5124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: Pulse height analyzer</a:t>
            </a:r>
            <a:endParaRPr lang="en-US" u="sng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84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EA90-0DD7-4071-9E20-B7077CFC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A347-6B73-4A96-BC80-55B5C229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492" y="1364331"/>
            <a:ext cx="5060508" cy="4668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Use </a:t>
            </a:r>
            <a:r>
              <a:rPr lang="en-US" i="1" dirty="0">
                <a:solidFill>
                  <a:schemeClr val="tx2"/>
                </a:solidFill>
                <a:latin typeface="Georgia" panose="02040502050405020303" pitchFamily="18" charset="0"/>
              </a:rPr>
              <a:t>electron-hole pairs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as information carriers.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Incoming radiation: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-particles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Ionizes the silicon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Create electron-hole pairs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Electrons move to the n-type material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Holes move to the p-type material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Charge depletion -&gt; Current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Current, or voltage produced from this process is proportional to the ionizing radiation 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  <a:sym typeface="Symbol" panose="05050102010706020507" pitchFamily="18" charset="2"/>
            </a:endParaRP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  <a:sym typeface="Symbol" panose="05050102010706020507" pitchFamily="18" charset="2"/>
            </a:endParaRP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79BC-DD2D-460F-958C-95FF8DEC4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9" y="1268634"/>
            <a:ext cx="4018873" cy="35102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508A04-3EA3-49B2-84BE-32934533221C}"/>
              </a:ext>
            </a:extLst>
          </p:cNvPr>
          <p:cNvSpPr txBox="1">
            <a:spLocks/>
          </p:cNvSpPr>
          <p:nvPr/>
        </p:nvSpPr>
        <p:spPr>
          <a:xfrm>
            <a:off x="165100" y="5017861"/>
            <a:ext cx="3553196" cy="90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Georgia" panose="02040502050405020303" pitchFamily="18" charset="0"/>
              </a:rPr>
              <a:t>Image courtesy of </a:t>
            </a:r>
            <a:r>
              <a:rPr lang="en-US" sz="1800" dirty="0" err="1">
                <a:solidFill>
                  <a:schemeClr val="tx2"/>
                </a:solidFill>
                <a:latin typeface="Georgia" panose="02040502050405020303" pitchFamily="18" charset="0"/>
              </a:rPr>
              <a:t>Quimby</a:t>
            </a:r>
            <a:r>
              <a:rPr lang="en-US" sz="1800" dirty="0">
                <a:solidFill>
                  <a:schemeClr val="tx2"/>
                </a:solidFill>
                <a:latin typeface="Georgia" panose="02040502050405020303" pitchFamily="18" charset="0"/>
              </a:rPr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9189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AADA-615F-4F6D-B5D4-4A82266A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amplifier unit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0F8F63-70D8-426A-AA34-324AF41F1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7247"/>
            <a:ext cx="7740650" cy="39072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Georgia" panose="02040502050405020303" pitchFamily="18" charset="0"/>
              </a:rPr>
              <a:t>Coarse and fine gain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effect how much the original signal is amplified 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Higher gain means signals will be sorted over higher range of potentials 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Too high gain: will lose signal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Output can be calibrated to gamma ray energies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Differentiator (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t)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and integrator (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t)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circuits shape the pulse</a:t>
            </a: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DIFF:1.0 µs, INT:0.05 µs, Coarse Gain:100, and </a:t>
            </a:r>
            <a:r>
              <a:rPr lang="en-US" sz="2000" dirty="0" err="1">
                <a:solidFill>
                  <a:schemeClr val="tx2"/>
                </a:solidFill>
                <a:latin typeface="Georgia" panose="02040502050405020303" pitchFamily="18" charset="0"/>
              </a:rPr>
              <a:t>Vennier</a:t>
            </a: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 Gain: 6.1 </a:t>
            </a:r>
          </a:p>
        </p:txBody>
      </p:sp>
    </p:spTree>
    <p:extLst>
      <p:ext uri="{BB962C8B-B14F-4D97-AF65-F5344CB8AC3E}">
        <p14:creationId xmlns:p14="http://schemas.microsoft.com/office/powerpoint/2010/main" val="260195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A795-6F77-4F5C-8E68-E0E25D9B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Height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91614-EC1D-4C1D-8B5D-21D0121B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790701"/>
            <a:ext cx="7740650" cy="35930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Input is the amplified signal from the detector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Counts pulses over a certain bias and below the maximum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Each voltage (energy) is measured on a specific channel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Over each 10 minute range, sums hits at each voltage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Plots the spectrum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Range: 0.3V to 5V,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Integration time: 10 minutes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Sampling rate: 5×10</a:t>
            </a:r>
            <a:r>
              <a:rPr lang="en-US" sz="2000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6</a:t>
            </a: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 Hz</a:t>
            </a:r>
            <a:endParaRPr lang="en-US" sz="2000" baseline="300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11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AB86-7506-4F3F-80ED-11568F22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without </a:t>
            </a:r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E854C-F744-4200-B272-AD5715B3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772947"/>
            <a:ext cx="7740650" cy="29420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Remove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-gun and gold foil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Measure counts on the detector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t = 20 minutes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N = 0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Did not have time for an overnight background detection but we don’t expect it to be very big</a:t>
            </a: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1D80B2-24EB-4E30-B49C-D38B42DB2A26}"/>
              </a:ext>
            </a:extLst>
          </p:cNvPr>
          <p:cNvSpPr txBox="1">
            <a:spLocks/>
          </p:cNvSpPr>
          <p:nvPr/>
        </p:nvSpPr>
        <p:spPr>
          <a:xfrm>
            <a:off x="228600" y="1731547"/>
            <a:ext cx="7740650" cy="2942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Due to contamination of the vacuum chamber and noise in the detector and electronics. </a:t>
            </a:r>
          </a:p>
        </p:txBody>
      </p:sp>
    </p:spTree>
    <p:extLst>
      <p:ext uri="{BB962C8B-B14F-4D97-AF65-F5344CB8AC3E}">
        <p14:creationId xmlns:p14="http://schemas.microsoft.com/office/powerpoint/2010/main" val="1479970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7117-09CC-4D32-9A7E-CAE1236F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with </a:t>
            </a:r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8AFA-1F59-41E3-B8AA-8991FFC7C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3735"/>
            <a:ext cx="7740650" cy="21984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No foil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Span over angles between 0° and 25°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In order to get an idea of where true zero of the detector is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High angles, short t gives background for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-gun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Subtract these counts from all angles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400050" lvl="1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  <a:sym typeface="Symbol" panose="05050102010706020507" pitchFamily="18" charset="2"/>
            </a:endParaRPr>
          </a:p>
          <a:p>
            <a:pPr marL="857250" lvl="1" indent="-457200"/>
            <a:endParaRPr lang="en-US" dirty="0">
              <a:solidFill>
                <a:schemeClr val="tx2"/>
              </a:solidFill>
              <a:latin typeface="Georgia" panose="02040502050405020303" pitchFamily="18" charset="0"/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D3C9-A8DD-47E1-B514-DB29FD65FA3C}"/>
              </a:ext>
            </a:extLst>
          </p:cNvPr>
          <p:cNvSpPr txBox="1"/>
          <p:nvPr/>
        </p:nvSpPr>
        <p:spPr>
          <a:xfrm>
            <a:off x="1898650" y="3975820"/>
            <a:ext cx="4051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At 25°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No foil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N = 14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t = 10 minutes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I = 1.4 counts/minute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8B6F-D185-466B-A759-8D81E8A4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1"/>
            <a:ext cx="7766050" cy="1748619"/>
          </a:xfrm>
        </p:spPr>
        <p:txBody>
          <a:bodyPr>
            <a:normAutofit/>
          </a:bodyPr>
          <a:lstStyle/>
          <a:p>
            <a:r>
              <a:rPr lang="en-US" dirty="0"/>
              <a:t>Background – Instrumental</a:t>
            </a:r>
            <a:br>
              <a:rPr lang="en-US" dirty="0"/>
            </a:br>
            <a:r>
              <a:rPr lang="en-US" sz="3000" dirty="0"/>
              <a:t>Making reliable cuts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7D559-9B94-4074-AF5B-F6BB237D1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856" y="1808162"/>
            <a:ext cx="5366944" cy="4008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02D7D-A830-433F-857B-5F45B90A8F8E}"/>
              </a:ext>
            </a:extLst>
          </p:cNvPr>
          <p:cNvSpPr txBox="1"/>
          <p:nvPr/>
        </p:nvSpPr>
        <p:spPr>
          <a:xfrm>
            <a:off x="457200" y="2325674"/>
            <a:ext cx="325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Integrate over the curve to find N, divide by t to find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Reliable data only: choose how to cut out useless counts</a:t>
            </a:r>
          </a:p>
        </p:txBody>
      </p:sp>
    </p:spTree>
    <p:extLst>
      <p:ext uri="{BB962C8B-B14F-4D97-AF65-F5344CB8AC3E}">
        <p14:creationId xmlns:p14="http://schemas.microsoft.com/office/powerpoint/2010/main" val="43063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E36D1-41CB-4B06-98DD-A79FDB73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386013"/>
            <a:ext cx="4140200" cy="32068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845F5-7B25-4B3C-85BD-E7B96E11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8" y="2357438"/>
            <a:ext cx="4293662" cy="32068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ED7EF7-1263-4306-839C-84C78BEB0FD9}"/>
              </a:ext>
            </a:extLst>
          </p:cNvPr>
          <p:cNvSpPr/>
          <p:nvPr/>
        </p:nvSpPr>
        <p:spPr>
          <a:xfrm>
            <a:off x="1965325" y="2266950"/>
            <a:ext cx="1282700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5F597-7D80-40C2-B306-C8AA74D615DA}"/>
              </a:ext>
            </a:extLst>
          </p:cNvPr>
          <p:cNvSpPr txBox="1"/>
          <p:nvPr/>
        </p:nvSpPr>
        <p:spPr>
          <a:xfrm>
            <a:off x="431800" y="230174"/>
            <a:ext cx="73787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At low voltage build up of counts for t </a:t>
            </a: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 2hrs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What could cause this?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Dark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Undepleted</a:t>
            </a: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 detector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Cosmic rays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Other sources from 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6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F2FC-9F5D-4186-9482-A3130117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4222-3270-4932-8ECF-2F65A9AC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31853"/>
            <a:ext cx="7740650" cy="40936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What is Rutherford scattering?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History and importance of Rutherford scattering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Theory of the Rutherford model 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Differential cross section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Experimental setup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Analysis techniques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Determining Z – atomic number of gold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Further topics: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Multiple scattering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Energy losses</a:t>
            </a:r>
          </a:p>
        </p:txBody>
      </p:sp>
    </p:spTree>
    <p:extLst>
      <p:ext uri="{BB962C8B-B14F-4D97-AF65-F5344CB8AC3E}">
        <p14:creationId xmlns:p14="http://schemas.microsoft.com/office/powerpoint/2010/main" val="2389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1CD86-CB55-41A5-B57B-3F407577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1"/>
            <a:ext cx="4575455" cy="3417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88EC4-0B50-497F-98F8-FFEC3A772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45" y="2133600"/>
            <a:ext cx="4575455" cy="341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8322A-6745-404D-8C4E-221B32D5C50B}"/>
              </a:ext>
            </a:extLst>
          </p:cNvPr>
          <p:cNvSpPr txBox="1"/>
          <p:nvPr/>
        </p:nvSpPr>
        <p:spPr>
          <a:xfrm>
            <a:off x="431800" y="614894"/>
            <a:ext cx="7378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Find where counts go to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Apply cuts at 0.85V and 2.65V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Same for all angles</a:t>
            </a:r>
          </a:p>
        </p:txBody>
      </p:sp>
    </p:spTree>
    <p:extLst>
      <p:ext uri="{BB962C8B-B14F-4D97-AF65-F5344CB8AC3E}">
        <p14:creationId xmlns:p14="http://schemas.microsoft.com/office/powerpoint/2010/main" val="149357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521F-6601-49D7-8E0F-87A41AD7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“true zero”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BD22-1C98-49CB-8B8B-3A49D124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64331"/>
            <a:ext cx="7740650" cy="115035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Measuring angles: where detector lines up with protractor.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Not necessarily true zero value (where counts are highest)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1F99F-60C8-4998-9C2B-08056794471D}"/>
              </a:ext>
            </a:extLst>
          </p:cNvPr>
          <p:cNvSpPr txBox="1">
            <a:spLocks/>
          </p:cNvSpPr>
          <p:nvPr/>
        </p:nvSpPr>
        <p:spPr>
          <a:xfrm>
            <a:off x="747711" y="2741099"/>
            <a:ext cx="3330575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Spanning method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Small to large angles, no foil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Get counts to see where they peak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6DC8D0-61B6-45BF-8EEE-F2932EBD02C4}"/>
              </a:ext>
            </a:extLst>
          </p:cNvPr>
          <p:cNvSpPr txBox="1">
            <a:spLocks/>
          </p:cNvSpPr>
          <p:nvPr/>
        </p:nvSpPr>
        <p:spPr>
          <a:xfrm>
            <a:off x="4572000" y="2741099"/>
            <a:ext cx="4008436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Calibrating Dial indicator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At 0° on protractor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Find what dial indicator reads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45B6E-194F-47EE-B2DB-B8CFF51A2C29}"/>
              </a:ext>
            </a:extLst>
          </p:cNvPr>
          <p:cNvSpPr txBox="1">
            <a:spLocks/>
          </p:cNvSpPr>
          <p:nvPr/>
        </p:nvSpPr>
        <p:spPr>
          <a:xfrm>
            <a:off x="4892675" y="4679031"/>
            <a:ext cx="3330575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Gaussian peak fitting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Fit experimental data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Find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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34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870-9B7B-486C-8A0B-F2559E66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peak 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9E0F4-CE85-4830-8F65-3A60709B2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1613966"/>
            <a:ext cx="5549900" cy="414508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010A5A-159F-4BFB-B280-87138E500D65}"/>
              </a:ext>
            </a:extLst>
          </p:cNvPr>
          <p:cNvSpPr txBox="1">
            <a:spLocks/>
          </p:cNvSpPr>
          <p:nvPr/>
        </p:nvSpPr>
        <p:spPr>
          <a:xfrm>
            <a:off x="254000" y="1613966"/>
            <a:ext cx="2616200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Plot angles versus counts per time.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Should obey a gaussian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Fit to the data and find the mean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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(centroid)</a:t>
            </a:r>
          </a:p>
          <a:p>
            <a:pPr marL="0" indent="0">
              <a:buFont typeface="Arial"/>
              <a:buNone/>
            </a:pPr>
            <a:r>
              <a:rPr lang="en-US" sz="2600" dirty="0">
                <a:solidFill>
                  <a:schemeClr val="tx2"/>
                </a:solidFill>
                <a:latin typeface="Georgia" panose="02040502050405020303" pitchFamily="18" charset="0"/>
              </a:rPr>
              <a:t>Zero at </a:t>
            </a:r>
            <a:r>
              <a:rPr lang="en-US" sz="2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</a:t>
            </a:r>
            <a:r>
              <a:rPr lang="en-US" sz="2600" dirty="0">
                <a:solidFill>
                  <a:schemeClr val="tx2"/>
                </a:solidFill>
                <a:latin typeface="Georgia" panose="02040502050405020303" pitchFamily="18" charset="0"/>
              </a:rPr>
              <a:t>1</a:t>
            </a:r>
            <a:r>
              <a:rPr lang="en-US" sz="2600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0.5</a:t>
            </a:r>
            <a:r>
              <a:rPr lang="en-US" sz="2600" dirty="0">
                <a:solidFill>
                  <a:schemeClr val="tx2"/>
                </a:solidFill>
                <a:latin typeface="Georgia" panose="02040502050405020303" pitchFamily="18" charset="0"/>
              </a:rPr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82621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D4F5-8708-4349-BB64-4A27DD17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26300A-A77D-44B0-85A5-E8581F1FB463}"/>
                  </a:ext>
                </a:extLst>
              </p:cNvPr>
              <p:cNvSpPr/>
              <p:nvPr/>
            </p:nvSpPr>
            <p:spPr>
              <a:xfrm>
                <a:off x="731866" y="1442554"/>
                <a:ext cx="3608359" cy="92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26300A-A77D-44B0-85A5-E8581F1FB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6" y="1442554"/>
                <a:ext cx="3608359" cy="926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4CB01-B6DE-42A8-9569-18B4FD9C616F}"/>
                  </a:ext>
                </a:extLst>
              </p:cNvPr>
              <p:cNvSpPr/>
              <p:nvPr/>
            </p:nvSpPr>
            <p:spPr>
              <a:xfrm>
                <a:off x="5361851" y="1615936"/>
                <a:ext cx="2705664" cy="57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200" dirty="0">
                    <a:latin typeface="Georgia" panose="02040502050405020303" pitchFamily="18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4CB01-B6DE-42A8-9569-18B4FD9C6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51" y="1615936"/>
                <a:ext cx="2705664" cy="579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1E5D9-F815-461E-BC92-4228C83F0790}"/>
                  </a:ext>
                </a:extLst>
              </p:cNvPr>
              <p:cNvSpPr/>
              <p:nvPr/>
            </p:nvSpPr>
            <p:spPr>
              <a:xfrm>
                <a:off x="1075633" y="2551485"/>
                <a:ext cx="3772732" cy="1067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</a:rPr>
                      <m:t>Ω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Georgia" panose="02040502050405020303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1E5D9-F815-461E-BC92-4228C83F0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33" y="2551485"/>
                <a:ext cx="3772732" cy="1067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292274-B2D1-4603-A364-DF23F6EBB44B}"/>
                  </a:ext>
                </a:extLst>
              </p:cNvPr>
              <p:cNvSpPr/>
              <p:nvPr/>
            </p:nvSpPr>
            <p:spPr>
              <a:xfrm>
                <a:off x="5361851" y="2472744"/>
                <a:ext cx="1959116" cy="909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b="0" i="0" dirty="0">
                    <a:latin typeface="Abadi Extra Light" panose="020B0204020104020204" pitchFamily="34" charset="0"/>
                  </a:rPr>
                  <a:t>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200" dirty="0">
                        <a:latin typeface="Abadi Extra Light" panose="020B0204020104020204" pitchFamily="34" charset="0"/>
                      </a:rPr>
                      <m:t>×</m:t>
                    </m:r>
                    <m:f>
                      <m:f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Georgia" panose="02040502050405020303" pitchFamily="18" charset="0"/>
                  </a:rPr>
                  <a:t>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292274-B2D1-4603-A364-DF23F6EBB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51" y="2472744"/>
                <a:ext cx="1959116" cy="909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9BF6DB1-974C-4887-886E-60733A71BFD2}"/>
              </a:ext>
            </a:extLst>
          </p:cNvPr>
          <p:cNvSpPr/>
          <p:nvPr/>
        </p:nvSpPr>
        <p:spPr>
          <a:xfrm>
            <a:off x="751086" y="2426353"/>
            <a:ext cx="4218617" cy="10026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AA17C7-B4EF-4D70-ADA2-5B6AE38CF8ED}"/>
              </a:ext>
            </a:extLst>
          </p:cNvPr>
          <p:cNvSpPr txBox="1">
            <a:spLocks/>
          </p:cNvSpPr>
          <p:nvPr/>
        </p:nvSpPr>
        <p:spPr>
          <a:xfrm>
            <a:off x="93589" y="3735206"/>
            <a:ext cx="6818243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t = 2.72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 0.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16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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m (thickness)</a:t>
            </a:r>
          </a:p>
          <a:p>
            <a:pPr marL="0" indent="0">
              <a:buNone/>
            </a:pPr>
            <a:r>
              <a:rPr lang="el-GR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ρ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 = 19.32 g/cm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3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(density of gold)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N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0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 = 6.022×10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23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(Avogadro’s number)</a:t>
            </a:r>
            <a:endParaRPr lang="en-US" baseline="30000" dirty="0">
              <a:solidFill>
                <a:schemeClr val="tx2"/>
              </a:solidFill>
              <a:latin typeface="Georgia" panose="02040502050405020303" pitchFamily="18" charset="0"/>
              <a:cs typeface="Cordia New" panose="020B0502040204020203" pitchFamily="34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A = 197 AMU or 3.27×10-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25 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Cordia New" panose="020B0502040204020203" pitchFamily="34" charset="-34"/>
              </a:rPr>
              <a:t>(mass of gold nuclei)</a:t>
            </a:r>
            <a:endParaRPr lang="en-US" baseline="30000" dirty="0">
              <a:solidFill>
                <a:schemeClr val="tx2"/>
              </a:solidFill>
              <a:latin typeface="Georgia" panose="02040502050405020303" pitchFamily="18" charset="0"/>
              <a:cs typeface="Cordia New" panose="020B0502040204020203" pitchFamily="34" charset="-34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6AE32F-C51E-4E39-80E7-D26F7CDEE232}"/>
                  </a:ext>
                </a:extLst>
              </p:cNvPr>
              <p:cNvSpPr/>
              <p:nvPr/>
            </p:nvSpPr>
            <p:spPr>
              <a:xfrm>
                <a:off x="4910225" y="3705841"/>
                <a:ext cx="417429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=1.61×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±1.89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latin typeface="Georgia" panose="02040502050405020303" pitchFamily="18" charset="0"/>
                  </a:rPr>
                  <a:t>	  atoms m</a:t>
                </a:r>
                <a:r>
                  <a:rPr lang="en-US" sz="2200" baseline="30000" dirty="0">
                    <a:latin typeface="Georgia" panose="02040502050405020303" pitchFamily="18" charset="0"/>
                  </a:rPr>
                  <a:t>-2</a:t>
                </a:r>
                <a:endParaRPr lang="en-US" sz="2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6AE32F-C51E-4E39-80E7-D26F7CDEE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25" y="3705841"/>
                <a:ext cx="4174297" cy="769441"/>
              </a:xfrm>
              <a:prstGeom prst="rect">
                <a:avLst/>
              </a:prstGeom>
              <a:blipFill>
                <a:blip r:embed="rId6"/>
                <a:stretch>
                  <a:fillRect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4DCA768-630C-4ACC-8753-8D0EC8FA5CC0}"/>
              </a:ext>
            </a:extLst>
          </p:cNvPr>
          <p:cNvSpPr/>
          <p:nvPr/>
        </p:nvSpPr>
        <p:spPr>
          <a:xfrm>
            <a:off x="4910225" y="3643999"/>
            <a:ext cx="3894070" cy="7694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DD5C-2F27-4FE1-A577-85DA6247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48" y="352310"/>
            <a:ext cx="7740650" cy="206466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I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0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is measured: I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0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= 2252.567 min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-1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u="sng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Solid angle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Note: radius of detector aperture is 0.9525 cm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	    distance between foil and detector is 5.4 cm 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BF8B5F-8A4B-41C4-A60C-A01901401DB9}"/>
                  </a:ext>
                </a:extLst>
              </p:cNvPr>
              <p:cNvSpPr/>
              <p:nvPr/>
            </p:nvSpPr>
            <p:spPr>
              <a:xfrm>
                <a:off x="2167621" y="2581274"/>
                <a:ext cx="4808758" cy="67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=0.0977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𝑠𝑡𝑟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BF8B5F-8A4B-41C4-A60C-A01901401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21" y="2581274"/>
                <a:ext cx="4808758" cy="672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7F5EA6-E880-4478-9C4D-6669EB76C9C0}"/>
              </a:ext>
            </a:extLst>
          </p:cNvPr>
          <p:cNvSpPr txBox="1">
            <a:spLocks/>
          </p:cNvSpPr>
          <p:nvPr/>
        </p:nvSpPr>
        <p:spPr>
          <a:xfrm>
            <a:off x="164548" y="3394265"/>
            <a:ext cx="7740650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Z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1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is simply the atomic number of Helium: 2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Z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is the atomic number of gold, we want to determine this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 = 3.77 MeV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Now let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83FDBF-0527-4F2D-8B1E-80574A2104F1}"/>
                  </a:ext>
                </a:extLst>
              </p:cNvPr>
              <p:cNvSpPr/>
              <p:nvPr/>
            </p:nvSpPr>
            <p:spPr>
              <a:xfrm>
                <a:off x="1447286" y="4426599"/>
                <a:ext cx="7532165" cy="72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Ω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𝟐𝟗</m:t>
                    </m:r>
                    <m:r>
                      <a:rPr lang="en-US" sz="2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sz="2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𝟓𝟏</m:t>
                    </m:r>
                    <m:r>
                      <a:rPr lang="en-US" sz="2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m:rPr>
                        <m:nor/>
                      </m:rPr>
                      <a:rPr lang="en-US" sz="2200" b="1" dirty="0">
                        <a:solidFill>
                          <a:schemeClr val="tx2"/>
                        </a:solidFill>
                        <a:latin typeface="Georgia" panose="02040502050405020303" pitchFamily="18" charset="0"/>
                      </a:rPr>
                      <m:t>	 </m:t>
                    </m:r>
                    <m:r>
                      <m:rPr>
                        <m:nor/>
                      </m:rPr>
                      <a:rPr lang="en-US" sz="2200" b="1" i="0" dirty="0" smtClean="0">
                        <a:solidFill>
                          <a:schemeClr val="tx2"/>
                        </a:solidFill>
                        <a:latin typeface="Georgia" panose="02040502050405020303" pitchFamily="18" charset="0"/>
                      </a:rPr>
                      <m:t>min</m:t>
                    </m:r>
                    <m:r>
                      <m:rPr>
                        <m:nor/>
                      </m:rPr>
                      <a:rPr lang="en-US" sz="2200" b="1" baseline="30000" dirty="0">
                        <a:solidFill>
                          <a:schemeClr val="tx2"/>
                        </a:solidFill>
                        <a:latin typeface="Georgia" panose="02040502050405020303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200" b="1" i="0" baseline="30000" dirty="0" smtClean="0">
                        <a:solidFill>
                          <a:schemeClr val="tx2"/>
                        </a:solidFill>
                        <a:latin typeface="Georgia" panose="02040502050405020303" pitchFamily="18" charset="0"/>
                      </a:rPr>
                      <m:t>1</m:t>
                    </m:r>
                  </m:oMath>
                </a14:m>
                <a:r>
                  <a:rPr lang="en-US" sz="22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83FDBF-0527-4F2D-8B1E-80574A210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86" y="4426599"/>
                <a:ext cx="7532165" cy="7294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77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5B15EA-4419-4DC1-AEFC-FAC594042C5C}"/>
                  </a:ext>
                </a:extLst>
              </p:cNvPr>
              <p:cNvSpPr/>
              <p:nvPr/>
            </p:nvSpPr>
            <p:spPr>
              <a:xfrm>
                <a:off x="3169477" y="854899"/>
                <a:ext cx="3772732" cy="684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5B15EA-4419-4DC1-AEFC-FAC594042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477" y="854899"/>
                <a:ext cx="3772732" cy="684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9337C3-B4B2-40CD-995A-3106400E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48" y="352310"/>
            <a:ext cx="4712252" cy="635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Our experimental data is I and </a:t>
            </a:r>
            <a:r>
              <a:rPr lang="el-GR" sz="2400" dirty="0">
                <a:solidFill>
                  <a:schemeClr val="tx2"/>
                </a:solidFill>
                <a:latin typeface="Georgia" panose="02040502050405020303" pitchFamily="18" charset="0"/>
              </a:rPr>
              <a:t>θ</a:t>
            </a: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D7742F-1E0B-48CD-AE4B-13FAA053EBD4}"/>
              </a:ext>
            </a:extLst>
          </p:cNvPr>
          <p:cNvSpPr txBox="1">
            <a:spLocks/>
          </p:cNvSpPr>
          <p:nvPr/>
        </p:nvSpPr>
        <p:spPr>
          <a:xfrm>
            <a:off x="203199" y="1622531"/>
            <a:ext cx="8873435" cy="3294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We plot I vs sin(</a:t>
            </a:r>
            <a:r>
              <a:rPr lang="el-GR" sz="2400" dirty="0">
                <a:solidFill>
                  <a:schemeClr val="tx2"/>
                </a:solidFill>
                <a:latin typeface="Georgia" panose="02040502050405020303" pitchFamily="18" charset="0"/>
              </a:rPr>
              <a:t>θ</a:t>
            </a: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/2) to study the x</a:t>
            </a:r>
            <a:r>
              <a:rPr lang="en-US" sz="2400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-4</a:t>
            </a: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 dependence of the counts (and the differential cross section)</a:t>
            </a:r>
          </a:p>
          <a:p>
            <a:pPr marL="0" indent="0">
              <a:buFont typeface="Arial"/>
              <a:buNone/>
            </a:pPr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To find Z</a:t>
            </a:r>
            <a:r>
              <a:rPr lang="en-US" sz="2400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2</a:t>
            </a: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 we want to make a linear fit and find the slope and intercept. 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In order to do this we look at the above equation in log-log scale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Use the intercept to find Z</a:t>
            </a:r>
            <a:r>
              <a:rPr lang="en-US" sz="2400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2</a:t>
            </a:r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Font typeface="Arial"/>
              <a:buNone/>
            </a:pPr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4FCC90-75C1-4A5D-A2D8-61A29192D0A8}"/>
                  </a:ext>
                </a:extLst>
              </p:cNvPr>
              <p:cNvSpPr/>
              <p:nvPr/>
            </p:nvSpPr>
            <p:spPr>
              <a:xfrm>
                <a:off x="1981681" y="4918183"/>
                <a:ext cx="5265670" cy="5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)	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4FCC90-75C1-4A5D-A2D8-61A29192D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681" y="4918183"/>
                <a:ext cx="5265670" cy="500265"/>
              </a:xfrm>
              <a:prstGeom prst="rect">
                <a:avLst/>
              </a:prstGeom>
              <a:blipFill>
                <a:blip r:embed="rId3"/>
                <a:stretch>
                  <a:fillRect t="-4878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80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E09C-968B-4308-83E7-42C737DB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the scattering angles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2653D-2F8B-4086-9035-2E36F059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7" y="2839479"/>
            <a:ext cx="4009773" cy="299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6F55F-4024-47BC-9178-DF4F87D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39480"/>
            <a:ext cx="4009773" cy="2994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92460-1B00-4BA3-84C8-A5A8453EC4AB}"/>
              </a:ext>
            </a:extLst>
          </p:cNvPr>
          <p:cNvCxnSpPr>
            <a:cxnSpLocks/>
          </p:cNvCxnSpPr>
          <p:nvPr/>
        </p:nvCxnSpPr>
        <p:spPr>
          <a:xfrm flipH="1">
            <a:off x="1351722" y="2252870"/>
            <a:ext cx="429316" cy="8324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2893FB-0A5B-4CCF-B955-A426AF8FD9FD}"/>
              </a:ext>
            </a:extLst>
          </p:cNvPr>
          <p:cNvCxnSpPr>
            <a:cxnSpLocks/>
          </p:cNvCxnSpPr>
          <p:nvPr/>
        </p:nvCxnSpPr>
        <p:spPr>
          <a:xfrm>
            <a:off x="7362962" y="2136135"/>
            <a:ext cx="462447" cy="71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59B1B32-D5E4-4CF2-BB55-7E87CB2D2BB9}"/>
              </a:ext>
            </a:extLst>
          </p:cNvPr>
          <p:cNvSpPr txBox="1">
            <a:spLocks/>
          </p:cNvSpPr>
          <p:nvPr/>
        </p:nvSpPr>
        <p:spPr>
          <a:xfrm>
            <a:off x="704575" y="1722866"/>
            <a:ext cx="7877198" cy="832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Asymptotic behavior in log scale where points close together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0049-D457-4A63-B481-5C38D7250660}"/>
              </a:ext>
            </a:extLst>
          </p:cNvPr>
          <p:cNvSpPr/>
          <p:nvPr/>
        </p:nvSpPr>
        <p:spPr>
          <a:xfrm rot="321419">
            <a:off x="43799" y="5759475"/>
            <a:ext cx="3129366" cy="218266"/>
          </a:xfrm>
          <a:prstGeom prst="rect">
            <a:avLst/>
          </a:prstGeom>
          <a:solidFill>
            <a:srgbClr val="003162"/>
          </a:solidFill>
          <a:ln>
            <a:solidFill>
              <a:srgbClr val="0031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505A54-4CE3-4B90-8E24-4F7D79FC192D}"/>
              </a:ext>
            </a:extLst>
          </p:cNvPr>
          <p:cNvSpPr/>
          <p:nvPr/>
        </p:nvSpPr>
        <p:spPr>
          <a:xfrm>
            <a:off x="1035740" y="3085348"/>
            <a:ext cx="432552" cy="432552"/>
          </a:xfrm>
          <a:prstGeom prst="ellipse">
            <a:avLst/>
          </a:prstGeom>
          <a:noFill/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53FC4F-DC46-4959-A317-221DAD8D0420}"/>
              </a:ext>
            </a:extLst>
          </p:cNvPr>
          <p:cNvSpPr/>
          <p:nvPr/>
        </p:nvSpPr>
        <p:spPr>
          <a:xfrm>
            <a:off x="7659756" y="2839479"/>
            <a:ext cx="614294" cy="614294"/>
          </a:xfrm>
          <a:prstGeom prst="ellipse">
            <a:avLst/>
          </a:prstGeom>
          <a:noFill/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0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D2B35B-D339-448E-9BEE-84C6529E70B3}"/>
              </a:ext>
            </a:extLst>
          </p:cNvPr>
          <p:cNvSpPr txBox="1">
            <a:spLocks/>
          </p:cNvSpPr>
          <p:nvPr/>
        </p:nvSpPr>
        <p:spPr>
          <a:xfrm>
            <a:off x="297069" y="393437"/>
            <a:ext cx="7574723" cy="1269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The differential cross section increases rapidly for small angles</a:t>
            </a:r>
          </a:p>
          <a:p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Small angles – large impact parameter, screening by electrons</a:t>
            </a:r>
          </a:p>
          <a:p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Use Bohr radius with Z = 79 as impact parameter</a:t>
            </a:r>
          </a:p>
          <a:p>
            <a:pPr marL="0" indent="0">
              <a:buFont typeface="Arial"/>
              <a:buNone/>
            </a:pPr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8C2F09-49D0-4A77-A438-825B72B31A9A}"/>
                  </a:ext>
                </a:extLst>
              </p:cNvPr>
              <p:cNvSpPr/>
              <p:nvPr/>
            </p:nvSpPr>
            <p:spPr>
              <a:xfrm>
                <a:off x="661548" y="3617278"/>
                <a:ext cx="3036088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8C2F09-49D0-4A77-A438-825B72B31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8" y="3617278"/>
                <a:ext cx="3036088" cy="7900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71905B-3CB4-4013-AF7C-93B6FC99CAAD}"/>
                  </a:ext>
                </a:extLst>
              </p:cNvPr>
              <p:cNvSpPr/>
              <p:nvPr/>
            </p:nvSpPr>
            <p:spPr>
              <a:xfrm>
                <a:off x="661548" y="2507028"/>
                <a:ext cx="3768980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=6.7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71905B-3CB4-4013-AF7C-93B6FC99C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8" y="2507028"/>
                <a:ext cx="3768980" cy="709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28D120-D817-4547-AD4C-08EEF9AA4810}"/>
                  </a:ext>
                </a:extLst>
              </p:cNvPr>
              <p:cNvSpPr/>
              <p:nvPr/>
            </p:nvSpPr>
            <p:spPr>
              <a:xfrm>
                <a:off x="661548" y="4669622"/>
                <a:ext cx="252723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=1: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5.14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  <a:latin typeface="Georgia" panose="02040502050405020303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=2: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28D120-D817-4547-AD4C-08EEF9AA4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8" y="4669622"/>
                <a:ext cx="252723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4A457B-85EC-4E87-9D4E-D6501E8DE6CF}"/>
              </a:ext>
            </a:extLst>
          </p:cNvPr>
          <p:cNvSpPr txBox="1">
            <a:spLocks/>
          </p:cNvSpPr>
          <p:nvPr/>
        </p:nvSpPr>
        <p:spPr>
          <a:xfrm>
            <a:off x="4369206" y="3137591"/>
            <a:ext cx="4873202" cy="2666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>
                <a:solidFill>
                  <a:schemeClr val="tx2"/>
                </a:solidFill>
                <a:latin typeface="Georgia" panose="02040502050405020303" pitchFamily="18" charset="0"/>
              </a:rPr>
              <a:t>Detour: related source of error</a:t>
            </a:r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Does non-zero size of nucleus matter for our analysis?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This is not significant for our analysis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AFB4D5-D3CB-4F2D-8BAB-9ED81DCA9585}"/>
                  </a:ext>
                </a:extLst>
              </p:cNvPr>
              <p:cNvSpPr/>
              <p:nvPr/>
            </p:nvSpPr>
            <p:spPr>
              <a:xfrm>
                <a:off x="4430528" y="4304925"/>
                <a:ext cx="3736920" cy="731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𝑁𝑢𝑐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𝐴𝑢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7.3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latin typeface="Georgia" panose="02040502050405020303" pitchFamily="18" charset="0"/>
                  </a:rPr>
                  <a:t> 		</a:t>
                </a:r>
                <a:r>
                  <a:rPr lang="en-US" sz="20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[7]</a:t>
                </a:r>
              </a:p>
              <a:p>
                <a:endParaRPr lang="en-US" sz="20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AFB4D5-D3CB-4F2D-8BAB-9ED81DCA9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528" y="4304925"/>
                <a:ext cx="3736920" cy="731932"/>
              </a:xfrm>
              <a:prstGeom prst="rect">
                <a:avLst/>
              </a:prstGeom>
              <a:blipFill>
                <a:blip r:embed="rId5"/>
                <a:stretch>
                  <a:fillRect t="-4167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EC3DF3-DE72-4E83-AA86-0C5C7872BF46}"/>
                  </a:ext>
                </a:extLst>
              </p:cNvPr>
              <p:cNvSpPr/>
              <p:nvPr/>
            </p:nvSpPr>
            <p:spPr>
              <a:xfrm>
                <a:off x="4430528" y="4836802"/>
                <a:ext cx="12531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153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EC3DF3-DE72-4E83-AA86-0C5C7872B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528" y="4836802"/>
                <a:ext cx="125316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87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AE799F-C4EA-4B27-A62E-53A1C3CD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5" y="1180509"/>
            <a:ext cx="6021063" cy="4496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AB151-85BA-4EB4-8A44-7384BC88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vs sin(θ/2)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9CD3FE-8F8F-4EAF-8956-EDA94B9212F5}"/>
              </a:ext>
            </a:extLst>
          </p:cNvPr>
          <p:cNvSpPr txBox="1">
            <a:spLocks/>
          </p:cNvSpPr>
          <p:nvPr/>
        </p:nvSpPr>
        <p:spPr>
          <a:xfrm>
            <a:off x="5980038" y="1572881"/>
            <a:ext cx="3201505" cy="1269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We fit our data with the following curve where y = I, x = sin(θ/2), and the coefficients come from a </a:t>
            </a:r>
            <a:r>
              <a:rPr lang="en-US" sz="2400" i="1" dirty="0">
                <a:solidFill>
                  <a:schemeClr val="tx2"/>
                </a:solidFill>
                <a:latin typeface="Georgia" panose="02040502050405020303" pitchFamily="18" charset="0"/>
              </a:rPr>
              <a:t>Python</a:t>
            </a: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 fitting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1C40C-2027-4AE3-927E-1E7697838958}"/>
                  </a:ext>
                </a:extLst>
              </p:cNvPr>
              <p:cNvSpPr txBox="1"/>
              <p:nvPr/>
            </p:nvSpPr>
            <p:spPr>
              <a:xfrm>
                <a:off x="6170514" y="4399876"/>
                <a:ext cx="2502532" cy="614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i="1" dirty="0"/>
                  <a:t> y</a:t>
                </a:r>
                <a:r>
                  <a:rPr lang="en-US" sz="2000" b="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1C40C-2027-4AE3-927E-1E7697838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514" y="4399876"/>
                <a:ext cx="2502532" cy="61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5A2874-7778-4B58-8B39-674587191521}"/>
                  </a:ext>
                </a:extLst>
              </p:cNvPr>
              <p:cNvSpPr/>
              <p:nvPr/>
            </p:nvSpPr>
            <p:spPr>
              <a:xfrm>
                <a:off x="2147004" y="2214755"/>
                <a:ext cx="1191288" cy="36933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5A2874-7778-4B58-8B39-674587191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04" y="2214755"/>
                <a:ext cx="11912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F8A4973-4D04-4B31-A8F4-F2F71E51E6F1}"/>
              </a:ext>
            </a:extLst>
          </p:cNvPr>
          <p:cNvSpPr/>
          <p:nvPr/>
        </p:nvSpPr>
        <p:spPr>
          <a:xfrm rot="321419">
            <a:off x="76056" y="5757600"/>
            <a:ext cx="3129366" cy="161317"/>
          </a:xfrm>
          <a:prstGeom prst="rect">
            <a:avLst/>
          </a:prstGeom>
          <a:solidFill>
            <a:srgbClr val="003162"/>
          </a:solidFill>
          <a:ln>
            <a:solidFill>
              <a:srgbClr val="0031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91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7867-599E-4DEF-956A-43EDD45E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and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02A1-5B2B-4335-9910-146AAFC6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228116"/>
            <a:ext cx="4089400" cy="37547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We observe the x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-4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dependence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tx2"/>
                </a:solidFill>
                <a:latin typeface="Georgia" panose="02040502050405020303" pitchFamily="18" charset="0"/>
              </a:rPr>
              <a:t>Coefficients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= 0.00542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0.00143 min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-4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3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= -0.366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0.0775 min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-3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= 8.671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1.37 min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-2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1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= -71.3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9.18 min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-1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a</a:t>
            </a:r>
            <a:r>
              <a:rPr lang="en-US" baseline="-25000" dirty="0">
                <a:solidFill>
                  <a:schemeClr val="tx2"/>
                </a:solidFill>
                <a:latin typeface="Georgia" panose="02040502050405020303" pitchFamily="18" charset="0"/>
              </a:rPr>
              <a:t>0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= 186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sym typeface="Symbol" panose="05050102010706020507" pitchFamily="18" charset="2"/>
              </a:rPr>
              <a:t>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20.3 min</a:t>
            </a:r>
            <a:r>
              <a:rPr lang="en-US" baseline="30000" dirty="0">
                <a:solidFill>
                  <a:schemeClr val="tx2"/>
                </a:solidFill>
                <a:latin typeface="Georgia" panose="02040502050405020303" pitchFamily="18" charset="0"/>
              </a:rPr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433384-C93B-4EB7-A00B-EE6377DA78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400" y="1930481"/>
                <a:ext cx="4089400" cy="2681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u="sng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Error in the fit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From error propagation, 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 and t is time</a:t>
                </a:r>
                <a:endParaRPr lang="en-US" baseline="300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N is the number of raw counts integrated over our spectrum.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433384-C93B-4EB7-A00B-EE6377DA7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00" y="1930481"/>
                <a:ext cx="4089400" cy="2681276"/>
              </a:xfrm>
              <a:prstGeom prst="rect">
                <a:avLst/>
              </a:prstGeom>
              <a:blipFill>
                <a:blip r:embed="rId2"/>
                <a:stretch>
                  <a:fillRect l="-1937" t="-1591" b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0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14E3-CF5D-4E84-97A7-0211FCF2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966C-83D9-48B7-BF34-7D7A3F145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600" y="1504072"/>
                <a:ext cx="7766050" cy="360132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Elastic scattering </a:t>
                </a:r>
              </a:p>
              <a:p>
                <a:pPr lvl="1"/>
                <a:r>
                  <a:rPr lang="en-US" sz="24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Fixed target: gold nuclei</a:t>
                </a:r>
              </a:p>
              <a:p>
                <a:pPr lvl="1"/>
                <a:r>
                  <a:rPr lang="en-US" sz="24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Charged colliders: alpha particles (Helium nuclei)</a:t>
                </a:r>
              </a:p>
              <a:p>
                <a:pPr marL="457200" lvl="1" indent="0">
                  <a:buNone/>
                </a:pPr>
                <a:r>
                  <a:rPr lang="en-US" sz="24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 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Charged particles – Coulomb interactions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𝑐𝑜𝑢𝑙𝑜𝑚𝑏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Point target and point particle collision</a:t>
                </a:r>
              </a:p>
              <a:p>
                <a:endParaRPr lang="en-US" sz="24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966C-83D9-48B7-BF34-7D7A3F145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504072"/>
                <a:ext cx="7766050" cy="3601329"/>
              </a:xfrm>
              <a:blipFill>
                <a:blip r:embed="rId2"/>
                <a:stretch>
                  <a:fillRect l="-1020" t="-1354" b="-8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96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8E08-F50F-4C77-AF4A-255050E8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B952D07-CB55-4381-9732-1FC9F3002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1205948"/>
                <a:ext cx="7653131" cy="4571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u="sng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Reduced Chi Squared Statistic</a:t>
                </a:r>
              </a:p>
              <a:p>
                <a:pPr marL="0" indent="0">
                  <a:buFont typeface="Arial"/>
                  <a:buNone/>
                </a:pPr>
                <a:endParaRPr lang="en-US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Font typeface="Arial"/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We can find the RMS error in the residuals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𝑟𝑒𝑠𝑖𝑑𝑢𝑎𝑙𝑠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𝑟𝑒𝑠𝑖𝑑𝑢𝑎𝑙𝑠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e>
                      </m:rad>
                    </m:oMath>
                  </m:oMathPara>
                </a14:m>
                <a:endParaRPr lang="en-US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Font typeface="Arial"/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Then the reduced chi square – (</a:t>
                </a:r>
                <a:r>
                  <a:rPr lang="el-GR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ν</a:t>
                </a: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 is the effective degrees of freedom):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𝑟𝑒𝑠𝑖𝑑𝑢𝑎𝑙𝑠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B952D07-CB55-4381-9732-1FC9F300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205948"/>
                <a:ext cx="7653131" cy="4571999"/>
              </a:xfrm>
              <a:prstGeom prst="rect">
                <a:avLst/>
              </a:prstGeom>
              <a:blipFill>
                <a:blip r:embed="rId2"/>
                <a:stretch>
                  <a:fillRect l="-1036" t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160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BDCC31-030E-46A3-A62B-D7AE2A85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08" y="1433734"/>
            <a:ext cx="6467069" cy="4830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1032C-5053-43A7-9BB9-9276DCFB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fit of logarithmic equation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E26EE-F004-4715-A95D-4395263CF838}"/>
              </a:ext>
            </a:extLst>
          </p:cNvPr>
          <p:cNvSpPr/>
          <p:nvPr/>
        </p:nvSpPr>
        <p:spPr>
          <a:xfrm rot="321419">
            <a:off x="2255629" y="5961419"/>
            <a:ext cx="3129366" cy="604813"/>
          </a:xfrm>
          <a:prstGeom prst="rect">
            <a:avLst/>
          </a:prstGeom>
          <a:solidFill>
            <a:srgbClr val="003162"/>
          </a:solidFill>
          <a:ln>
            <a:solidFill>
              <a:srgbClr val="0031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802BB4-B831-4A1F-80D8-D4FDB0CB3E2E}"/>
                  </a:ext>
                </a:extLst>
              </p:cNvPr>
              <p:cNvSpPr/>
              <p:nvPr/>
            </p:nvSpPr>
            <p:spPr>
              <a:xfrm>
                <a:off x="5753180" y="1838404"/>
                <a:ext cx="1191288" cy="36933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802BB4-B831-4A1F-80D8-D4FDB0CB3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80" y="1838404"/>
                <a:ext cx="11912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028FE05-0B18-4D96-85CB-A25198406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24" y="1831250"/>
                <a:ext cx="3201505" cy="1269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We now plot the previous figure taking the log on either side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dirty="0">
                    <a:latin typeface="Georgia" panose="02040502050405020303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Georgia" panose="02040502050405020303" pitchFamily="18" charset="0"/>
                  </a:rPr>
                  <a:t>Recall: </a:t>
                </a:r>
                <a:endParaRPr lang="en-US" i="1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028FE05-0B18-4D96-85CB-A2519840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4" y="1831250"/>
                <a:ext cx="3201505" cy="1269711"/>
              </a:xfrm>
              <a:prstGeom prst="rect">
                <a:avLst/>
              </a:prstGeom>
              <a:blipFill>
                <a:blip r:embed="rId4"/>
                <a:stretch>
                  <a:fillRect l="-2476" t="-2871" b="-1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63153B-DF65-48BC-8199-EFF34DA42BD3}"/>
                  </a:ext>
                </a:extLst>
              </p:cNvPr>
              <p:cNvSpPr txBox="1"/>
              <p:nvPr/>
            </p:nvSpPr>
            <p:spPr>
              <a:xfrm>
                <a:off x="6001212" y="4279178"/>
                <a:ext cx="25527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63153B-DF65-48BC-8199-EFF34DA42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12" y="4279178"/>
                <a:ext cx="2552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26D492B-1DBB-41FE-A366-9D4B20E9EC6C}"/>
              </a:ext>
            </a:extLst>
          </p:cNvPr>
          <p:cNvSpPr/>
          <p:nvPr/>
        </p:nvSpPr>
        <p:spPr>
          <a:xfrm rot="281585">
            <a:off x="4376269" y="6154083"/>
            <a:ext cx="3129366" cy="291134"/>
          </a:xfrm>
          <a:prstGeom prst="rect">
            <a:avLst/>
          </a:prstGeom>
          <a:solidFill>
            <a:srgbClr val="003162"/>
          </a:solidFill>
          <a:ln>
            <a:solidFill>
              <a:srgbClr val="0031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70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75DD-B885-4624-B1F5-14340416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and fit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40872-6752-47C6-9DED-3E48EC31F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15847"/>
            <a:ext cx="7740650" cy="2064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From a </a:t>
            </a:r>
            <a:r>
              <a:rPr lang="en-US" i="1" dirty="0">
                <a:solidFill>
                  <a:schemeClr val="tx2"/>
                </a:solidFill>
                <a:latin typeface="Georgia" panose="02040502050405020303" pitchFamily="18" charset="0"/>
              </a:rPr>
              <a:t>Python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fitting function, we can find the slope m, the intercept c, and the covariance matrix which gives us the errors in m and c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m = 0.85761896 ± 0.05825382		(note: close to 1)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 = -5.08237047 ± 0.56897492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4FF74F-0FF8-440F-992B-0A0719738916}"/>
              </a:ext>
            </a:extLst>
          </p:cNvPr>
          <p:cNvSpPr txBox="1">
            <a:spLocks/>
          </p:cNvSpPr>
          <p:nvPr/>
        </p:nvSpPr>
        <p:spPr>
          <a:xfrm>
            <a:off x="482600" y="1419478"/>
            <a:ext cx="7740650" cy="2064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We can propagate the error in a logarithmic function, as we did in the error analysis exercise to get: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25F354-53BF-4E06-BFC7-2D5FF02B96F4}"/>
                  </a:ext>
                </a:extLst>
              </p:cNvPr>
              <p:cNvSpPr/>
              <p:nvPr/>
            </p:nvSpPr>
            <p:spPr>
              <a:xfrm>
                <a:off x="2849821" y="2301592"/>
                <a:ext cx="3006208" cy="615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)±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25F354-53BF-4E06-BFC7-2D5FF02B9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21" y="2301592"/>
                <a:ext cx="3006208" cy="615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427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5153-45FC-4618-B81F-1A33D594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338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Determining the atomic number </a:t>
            </a:r>
            <a:br>
              <a:rPr lang="en-US" dirty="0"/>
            </a:br>
            <a:r>
              <a:rPr lang="en-US" dirty="0"/>
              <a:t>of gold: Z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8C49-54B3-4EBF-A612-65B347EB1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12945"/>
            <a:ext cx="7740650" cy="206466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We have an intercept from the logarithmic fit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0B583A-1B9B-4748-B1A3-3D5C31FFB62F}"/>
                  </a:ext>
                </a:extLst>
              </p:cNvPr>
              <p:cNvSpPr/>
              <p:nvPr/>
            </p:nvSpPr>
            <p:spPr>
              <a:xfrm>
                <a:off x="1725704" y="2604269"/>
                <a:ext cx="19451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0B583A-1B9B-4748-B1A3-3D5C31FFB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04" y="2604269"/>
                <a:ext cx="1945148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C329AB-A5BE-4927-8A7C-7842E46467B9}"/>
                  </a:ext>
                </a:extLst>
              </p:cNvPr>
              <p:cNvSpPr/>
              <p:nvPr/>
            </p:nvSpPr>
            <p:spPr>
              <a:xfrm>
                <a:off x="4914900" y="2180267"/>
                <a:ext cx="1397114" cy="1092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C329AB-A5BE-4927-8A7C-7842E4646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2180267"/>
                <a:ext cx="1397114" cy="1092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6ED4280-BD79-4818-B0F8-A12906441270}"/>
              </a:ext>
            </a:extLst>
          </p:cNvPr>
          <p:cNvSpPr txBox="1"/>
          <p:nvPr/>
        </p:nvSpPr>
        <p:spPr>
          <a:xfrm>
            <a:off x="644525" y="3350204"/>
            <a:ext cx="3797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Earlier, we found 	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92DBBE-9280-4BD9-95F6-26D47DC6EAF1}"/>
                  </a:ext>
                </a:extLst>
              </p:cNvPr>
              <p:cNvSpPr/>
              <p:nvPr/>
            </p:nvSpPr>
            <p:spPr>
              <a:xfrm>
                <a:off x="2964741" y="3350204"/>
                <a:ext cx="3571682" cy="40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𝟓𝟕</m:t>
                      </m:r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1" dirty="0">
                          <a:solidFill>
                            <a:schemeClr val="tx2"/>
                          </a:solidFill>
                          <a:latin typeface="Georgia" panose="02040502050405020303" pitchFamily="18" charset="0"/>
                        </a:rPr>
                        <m:t>	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92DBBE-9280-4BD9-95F6-26D47DC6E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741" y="3350204"/>
                <a:ext cx="3571682" cy="403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A9619F-0C8C-4638-A360-B2CAA0F4F122}"/>
                  </a:ext>
                </a:extLst>
              </p:cNvPr>
              <p:cNvSpPr/>
              <p:nvPr/>
            </p:nvSpPr>
            <p:spPr>
              <a:xfrm>
                <a:off x="2543175" y="4110426"/>
                <a:ext cx="3763851" cy="109267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−5.08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1.29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2200">
                          <a:latin typeface="Cambria Math" panose="02040503050406030204" pitchFamily="18" charset="0"/>
                        </a:rPr>
                        <m:t>=69.447</m:t>
                      </m:r>
                    </m:oMath>
                  </m:oMathPara>
                </a14:m>
                <a:endParaRPr lang="en-US" sz="2200" b="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A9619F-0C8C-4638-A360-B2CAA0F4F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75" y="4110426"/>
                <a:ext cx="3763851" cy="1092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03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5D61-08DC-4F9E-95FF-015BABF5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 Z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646E-BECE-4BEA-A473-56AAFA66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642647"/>
            <a:ext cx="7740650" cy="206466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We can propagate the error 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A650FD-823E-4FBF-A447-B309C41EEB6B}"/>
                  </a:ext>
                </a:extLst>
              </p:cNvPr>
              <p:cNvSpPr/>
              <p:nvPr/>
            </p:nvSpPr>
            <p:spPr>
              <a:xfrm>
                <a:off x="4187825" y="1537128"/>
                <a:ext cx="1734514" cy="502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rad>
                    </m:oMath>
                  </m:oMathPara>
                </a14:m>
                <a:endParaRPr lang="en-US" sz="22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A650FD-823E-4FBF-A447-B309C41EE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25" y="1537128"/>
                <a:ext cx="1734514" cy="5023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BE7A08-D48D-4DEB-859E-B7026108D5B2}"/>
                  </a:ext>
                </a:extLst>
              </p:cNvPr>
              <p:cNvSpPr/>
              <p:nvPr/>
            </p:nvSpPr>
            <p:spPr>
              <a:xfrm>
                <a:off x="1319643" y="2709411"/>
                <a:ext cx="6751207" cy="1439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200" dirty="0">
                  <a:solidFill>
                    <a:schemeClr val="tx2"/>
                  </a:solidFill>
                </a:endParaRPr>
              </a:p>
              <a:p>
                <a:endParaRPr lang="en-US" sz="22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BE7A08-D48D-4DEB-859E-B7026108D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43" y="2709411"/>
                <a:ext cx="6751207" cy="1439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EDAB1D-E54E-434D-BFFE-CBDFEBF95736}"/>
                  </a:ext>
                </a:extLst>
              </p:cNvPr>
              <p:cNvSpPr/>
              <p:nvPr/>
            </p:nvSpPr>
            <p:spPr>
              <a:xfrm>
                <a:off x="2825760" y="4785274"/>
                <a:ext cx="3738972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=69.447</m:t>
                    </m:r>
                  </m:oMath>
                </a14:m>
                <a:r>
                  <a:rPr lang="en-US" sz="30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000" b="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19.757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EDAB1D-E54E-434D-BFFE-CBDFEBF95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60" y="4785274"/>
                <a:ext cx="373897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2E103E-EA10-40D6-A59B-05D33E8E6C97}"/>
                  </a:ext>
                </a:extLst>
              </p:cNvPr>
              <p:cNvSpPr/>
              <p:nvPr/>
            </p:nvSpPr>
            <p:spPr>
              <a:xfrm>
                <a:off x="3504042" y="3978038"/>
                <a:ext cx="1990801" cy="79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sz="2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a:rPr lang="en-US" sz="2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𝟕𝟓𝟕</m:t>
                      </m:r>
                    </m:oMath>
                  </m:oMathPara>
                </a14:m>
                <a:endParaRPr lang="en-US" sz="2200" b="1" dirty="0">
                  <a:solidFill>
                    <a:schemeClr val="tx2"/>
                  </a:solidFill>
                </a:endParaRPr>
              </a:p>
              <a:p>
                <a:endParaRPr lang="en-US" sz="22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2E103E-EA10-40D6-A59B-05D33E8E6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042" y="3978038"/>
                <a:ext cx="1990801" cy="798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81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4102E-13A3-4E73-B149-A5AEA458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41"/>
            <a:ext cx="4028661" cy="1764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D168F-8A8A-44AB-ACBD-C13A797F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533A-E296-42DD-AA72-71E292146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321" y="1551539"/>
            <a:ext cx="5154679" cy="206466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Repeated elastic collisions with nuclei (low probability)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Energy transfer is negligible but small angular deviations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This is true for thick materials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CBABFA-2D62-40BF-9AB0-B1081C808D0D}"/>
              </a:ext>
            </a:extLst>
          </p:cNvPr>
          <p:cNvSpPr txBox="1">
            <a:spLocks/>
          </p:cNvSpPr>
          <p:nvPr/>
        </p:nvSpPr>
        <p:spPr>
          <a:xfrm>
            <a:off x="457200" y="3031026"/>
            <a:ext cx="2470426" cy="475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  <a:latin typeface="Georgia" panose="02040502050405020303" pitchFamily="18" charset="0"/>
              </a:rPr>
              <a:t>Image courtesy of </a:t>
            </a:r>
            <a:r>
              <a:rPr lang="en-US" sz="1400" dirty="0" err="1">
                <a:solidFill>
                  <a:schemeClr val="tx2"/>
                </a:solidFill>
                <a:latin typeface="Georgia" panose="02040502050405020303" pitchFamily="18" charset="0"/>
              </a:rPr>
              <a:t>Meroli</a:t>
            </a:r>
            <a:r>
              <a:rPr lang="en-US" sz="1400" dirty="0">
                <a:solidFill>
                  <a:schemeClr val="tx2"/>
                </a:solidFill>
                <a:latin typeface="Georgia" panose="02040502050405020303" pitchFamily="18" charset="0"/>
              </a:rPr>
              <a:t> [8]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E2605BF-FB11-4177-A9D0-813D1DF9C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669" y="3734013"/>
                <a:ext cx="8368331" cy="2064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rgbClr val="2D637F"/>
                    </a:solidFill>
                    <a:latin typeface="Lucida Grande"/>
                    <a:ea typeface="+mn-ea"/>
                    <a:cs typeface="Lucida Grand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u="sng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Quantitatively</a:t>
                </a:r>
                <a:r>
                  <a:rPr lang="en-US" sz="20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: We use the method here [9]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Geometric cross section – ratio of nucleus to atom: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3.45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2"/>
                  </a:solidFill>
                  <a:latin typeface="Georgia" panose="02040502050405020303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Probability of hitting nucleus: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3.45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Targets have to cover 1% area to have 1% probability of scattering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Then: to have 1% chance of multiple scattering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0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𝟗𝟎𝟎</m:t>
                    </m:r>
                    <m:r>
                      <a:rPr lang="en-US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000" b="1" dirty="0">
                  <a:solidFill>
                    <a:schemeClr val="tx2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E2605BF-FB11-4177-A9D0-813D1DF9C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9" y="3734013"/>
                <a:ext cx="8368331" cy="2064669"/>
              </a:xfrm>
              <a:prstGeom prst="rect">
                <a:avLst/>
              </a:prstGeom>
              <a:blipFill>
                <a:blip r:embed="rId3"/>
                <a:stretch>
                  <a:fillRect l="-728" t="-2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118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B340-13AA-47B6-9E42-A3BB4FEB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losses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52ED3-E6E6-42C5-B385-36D4118F9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1539"/>
            <a:ext cx="8342243" cy="288793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Energy loss due to inelastic collisions with electrons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For thin foils, usually negligible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Passing through matter and also angular dependence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627193-ABA3-4989-977D-78A202DF76BA}"/>
              </a:ext>
            </a:extLst>
          </p:cNvPr>
          <p:cNvSpPr txBox="1">
            <a:spLocks/>
          </p:cNvSpPr>
          <p:nvPr/>
        </p:nvSpPr>
        <p:spPr>
          <a:xfrm>
            <a:off x="387834" y="2899126"/>
            <a:ext cx="8368331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solidFill>
                  <a:schemeClr val="tx2"/>
                </a:solidFill>
                <a:latin typeface="Georgia" panose="02040502050405020303" pitchFamily="18" charset="0"/>
              </a:rPr>
              <a:t>Quantitatively</a:t>
            </a: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 [10]: Non-relativistic Bethe-Bloch formula (I: mean excitation energy)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C761C5-BD35-4741-AF52-0D75D43AB00E}"/>
                  </a:ext>
                </a:extLst>
              </p:cNvPr>
              <p:cNvSpPr/>
              <p:nvPr/>
            </p:nvSpPr>
            <p:spPr>
              <a:xfrm>
                <a:off x="1078394" y="3543950"/>
                <a:ext cx="6987210" cy="775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𝑤h𝑒𝑟𝑒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C761C5-BD35-4741-AF52-0D75D43AB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3543950"/>
                <a:ext cx="6987210" cy="7750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FE7523-5B85-46DF-887F-DC412037EB58}"/>
                  </a:ext>
                </a:extLst>
              </p:cNvPr>
              <p:cNvSpPr/>
              <p:nvPr/>
            </p:nvSpPr>
            <p:spPr>
              <a:xfrm>
                <a:off x="1078394" y="4439478"/>
                <a:ext cx="6987210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𝒅𝑬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𝟑𝟏𝟓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𝑴𝒆𝑽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𝒄𝒎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FE7523-5B85-46DF-887F-DC412037E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4439478"/>
                <a:ext cx="698721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BDF5CF-855E-47BA-B8A5-CAA4058E825A}"/>
              </a:ext>
            </a:extLst>
          </p:cNvPr>
          <p:cNvSpPr txBox="1">
            <a:spLocks/>
          </p:cNvSpPr>
          <p:nvPr/>
        </p:nvSpPr>
        <p:spPr>
          <a:xfrm>
            <a:off x="228599" y="5178232"/>
            <a:ext cx="8799443" cy="170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Additionally: Bremsstrahlung or braking radiation – electrons and alpha particles interacting – deceleration </a:t>
            </a:r>
          </a:p>
        </p:txBody>
      </p:sp>
    </p:spTree>
    <p:extLst>
      <p:ext uri="{BB962C8B-B14F-4D97-AF65-F5344CB8AC3E}">
        <p14:creationId xmlns:p14="http://schemas.microsoft.com/office/powerpoint/2010/main" val="395077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5807-3110-4384-A530-88FC3974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F1A2-4ABC-4A2E-AABB-F3B63F8CE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1683027"/>
            <a:ext cx="8450385" cy="36382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[1] Image ref, 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  <a:hlinkClick r:id="rId2"/>
              </a:rPr>
              <a:t>https://en.wikipedia.org/wiki/Plum_pudding_model</a:t>
            </a:r>
            <a:endParaRPr lang="en-US" sz="15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[2] Image ref, 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  <a:hlinkClick r:id="rId3"/>
              </a:rPr>
              <a:t>https://commons.wikimedia.org/wiki/File:ScatteringDiagram.svg</a:t>
            </a:r>
            <a:endParaRPr lang="en-US" sz="15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[3] A. C. Melissinos, Experiments in Modern Physics, (1966)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[4] R. S. </a:t>
            </a:r>
            <a:r>
              <a:rPr lang="en-US" sz="1500" dirty="0" err="1">
                <a:solidFill>
                  <a:schemeClr val="tx1"/>
                </a:solidFill>
                <a:latin typeface="Georgia" panose="02040502050405020303" pitchFamily="18" charset="0"/>
              </a:rPr>
              <a:t>Quimby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, Photonics and Lasers, An Introduction, (2006) 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[5] Knoll, Radiation Detection and Measurement, John Wiley and Sons, New York (1979)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[6]</a:t>
            </a:r>
            <a:r>
              <a:rPr lang="pt-BR" sz="1500" dirty="0">
                <a:solidFill>
                  <a:schemeClr val="tx1"/>
                </a:solidFill>
                <a:latin typeface="Georgia" panose="02040502050405020303" pitchFamily="18" charset="0"/>
              </a:rPr>
              <a:t> D. Orlandolo, Rutherford Scattering, 2018. 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tx1"/>
                </a:solidFill>
                <a:latin typeface="Georgia" panose="02040502050405020303" pitchFamily="18" charset="0"/>
              </a:rPr>
              <a:t>       </a:t>
            </a:r>
            <a:r>
              <a:rPr lang="pt-BR" sz="1500" dirty="0">
                <a:solidFill>
                  <a:schemeClr val="tx1"/>
                </a:solidFill>
                <a:latin typeface="Georgia" panose="02040502050405020303" pitchFamily="18" charset="0"/>
                <a:hlinkClick r:id="rId4"/>
              </a:rPr>
              <a:t>http://experimentationlab.berkeley.edu/sites/default/files/writeups/RUT.pdf</a:t>
            </a:r>
            <a:endParaRPr lang="pt-BR" sz="15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pt-BR" sz="1500" dirty="0">
                <a:solidFill>
                  <a:schemeClr val="tx1"/>
                </a:solidFill>
                <a:latin typeface="Georgia" panose="02040502050405020303" pitchFamily="18" charset="0"/>
              </a:rPr>
              <a:t>[7] 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R. D. Evans, The Atomic Nucleus. McGraw Hill (1972)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[8] S. </a:t>
            </a:r>
            <a:r>
              <a:rPr lang="en-US" sz="1500" dirty="0" err="1">
                <a:solidFill>
                  <a:schemeClr val="tx1"/>
                </a:solidFill>
                <a:latin typeface="Georgia" panose="02040502050405020303" pitchFamily="18" charset="0"/>
              </a:rPr>
              <a:t>Meroli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, Multiple scattering for particles in the matter, 2012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       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  <a:hlinkClick r:id="rId5"/>
              </a:rPr>
              <a:t>http://meroli.web.cern.ch/meroli/lecture_multiple_scattering.html</a:t>
            </a:r>
            <a:endParaRPr lang="en-US" sz="15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[9] Multiple scattering, </a:t>
            </a:r>
            <a:r>
              <a:rPr lang="en-US" sz="1500" dirty="0" err="1">
                <a:solidFill>
                  <a:schemeClr val="tx1"/>
                </a:solidFill>
                <a:latin typeface="Georgia" panose="02040502050405020303" pitchFamily="18" charset="0"/>
              </a:rPr>
              <a:t>Hyperphysics</a:t>
            </a:r>
            <a:endParaRPr lang="en-US" sz="15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       </a:t>
            </a: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  <a:hlinkClick r:id="rId6"/>
              </a:rPr>
              <a:t>http://hyperphysics.phy-astr.gsu.edu/hbase/Nuclear/mulscat.html</a:t>
            </a:r>
            <a:endParaRPr lang="en-US" sz="15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[10] J.R. Comfort et al., “Energy Loss and Straggling of Alpha Particles in Metal Foils”; Physical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Georgia" panose="02040502050405020303" pitchFamily="18" charset="0"/>
              </a:rPr>
              <a:t>        Review 150, 249 (1966)</a:t>
            </a: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4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40E5-083F-47DD-8372-E7284950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596C-3F28-4A96-A6AB-9830C80A5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333" y="2220708"/>
            <a:ext cx="5247931" cy="20646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1904: J. J. Thomson’s </a:t>
            </a:r>
            <a:r>
              <a:rPr lang="en-US" sz="2400" b="1" dirty="0">
                <a:solidFill>
                  <a:schemeClr val="tx2"/>
                </a:solidFill>
                <a:latin typeface="Georgia" panose="02040502050405020303" pitchFamily="18" charset="0"/>
              </a:rPr>
              <a:t>plum pudding model </a:t>
            </a:r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was the leading contender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Neutral atom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Does not explain quantized nature of Hydrogen spectrum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8C3FB-3609-457E-9412-7424BAF8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1" y="1757291"/>
            <a:ext cx="2504762" cy="24952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C687DD-D04A-4B49-A6F6-F894124A8F88}"/>
              </a:ext>
            </a:extLst>
          </p:cNvPr>
          <p:cNvSpPr txBox="1">
            <a:spLocks/>
          </p:cNvSpPr>
          <p:nvPr/>
        </p:nvSpPr>
        <p:spPr>
          <a:xfrm>
            <a:off x="256804" y="4183044"/>
            <a:ext cx="3035036" cy="9071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chemeClr val="tx2"/>
                </a:solidFill>
                <a:latin typeface="Georgia" panose="02040502050405020303" pitchFamily="18" charset="0"/>
              </a:rPr>
              <a:t>Positive charge cloud with localized electrons. Image courtesy of Wikipedia [1]</a:t>
            </a:r>
          </a:p>
        </p:txBody>
      </p:sp>
    </p:spTree>
    <p:extLst>
      <p:ext uri="{BB962C8B-B14F-4D97-AF65-F5344CB8AC3E}">
        <p14:creationId xmlns:p14="http://schemas.microsoft.com/office/powerpoint/2010/main" val="404276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09EF-7F73-4FA7-940C-19E61E55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83381"/>
            <a:ext cx="8306973" cy="2064669"/>
          </a:xfrm>
        </p:spPr>
        <p:txBody>
          <a:bodyPr>
            <a:normAutofit/>
          </a:bodyPr>
          <a:lstStyle/>
          <a:p>
            <a:r>
              <a:rPr lang="en-US" dirty="0"/>
              <a:t>1909: Geiger and Marsden</a:t>
            </a:r>
            <a:br>
              <a:rPr lang="en-US" dirty="0"/>
            </a:br>
            <a:r>
              <a:rPr lang="en-US" sz="3400" dirty="0"/>
              <a:t>(or the merits of Undergraduate research)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45593-4E83-4D08-9CAE-D8F6C3D3A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167255"/>
            <a:ext cx="7740650" cy="34035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Hans Geiger and Ernest Marsden performed the thin gold foil experiment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Problem: how are positive and negative charges arranged?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Electron mass and charge were well known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Probe atomic structure with </a:t>
            </a:r>
            <a:r>
              <a:rPr lang="el-GR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-particles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Plum pudding model: expect small scattering angles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Observe: </a:t>
            </a:r>
            <a:r>
              <a:rPr lang="el-GR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-particles scattered above angles of 90°</a:t>
            </a: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6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D0EF9-5FDC-4B79-92FA-2D57D8B9B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54" y="365761"/>
            <a:ext cx="7342262" cy="5053105"/>
          </a:xfrm>
        </p:spPr>
      </p:pic>
    </p:spTree>
    <p:extLst>
      <p:ext uri="{BB962C8B-B14F-4D97-AF65-F5344CB8AC3E}">
        <p14:creationId xmlns:p14="http://schemas.microsoft.com/office/powerpoint/2010/main" val="17881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8479-AE36-44D1-B6F0-DC9D80A4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1911: Rutherford proposes a new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EED1-4954-4BED-B376-09FF0783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278966"/>
            <a:ext cx="7740650" cy="38545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Plum pudding model: positive charge can’t cause large angle scattering</a:t>
            </a:r>
          </a:p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Positive charge must be greater than </a:t>
            </a:r>
            <a:r>
              <a:rPr lang="el-G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-particle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Concentrated because low counts at large angles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Rutherford Model is born 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Concentrated, positively charged </a:t>
            </a:r>
            <a:r>
              <a:rPr lang="en-US" b="1" dirty="0">
                <a:solidFill>
                  <a:schemeClr val="tx2"/>
                </a:solidFill>
                <a:latin typeface="Georgia" panose="02040502050405020303" pitchFamily="18" charset="0"/>
              </a:rPr>
              <a:t>nucleus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Surrounded by small, negatively charged electrons</a:t>
            </a:r>
          </a:p>
          <a:p>
            <a:pPr marL="457200" lvl="1" indent="0">
              <a:buNone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74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9CBB-BB0E-4E68-B5B7-92048B3B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 Scattering Cross 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0BD62-025A-4E2A-8ED3-1AFA817243C0}"/>
              </a:ext>
            </a:extLst>
          </p:cNvPr>
          <p:cNvSpPr txBox="1"/>
          <p:nvPr/>
        </p:nvSpPr>
        <p:spPr>
          <a:xfrm>
            <a:off x="5905500" y="2463800"/>
            <a:ext cx="2946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Georgia" panose="02040502050405020303" pitchFamily="18" charset="0"/>
              </a:rPr>
              <a:t>Derivation:</a:t>
            </a:r>
          </a:p>
          <a:p>
            <a:endParaRPr lang="en-US" sz="24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Georgia" panose="02040502050405020303" pitchFamily="18" charset="0"/>
              </a:rPr>
              <a:t>Newtons equations of motion</a:t>
            </a: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 for a particle interacting with a central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Conservation of </a:t>
            </a:r>
            <a:r>
              <a:rPr lang="en-US" b="1" dirty="0">
                <a:solidFill>
                  <a:schemeClr val="tx2"/>
                </a:solidFill>
                <a:latin typeface="Georgia" panose="02040502050405020303" pitchFamily="18" charset="0"/>
              </a:rPr>
              <a:t>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Center of mass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339F5-5A68-4EB8-9D1C-DF46196C43D5}"/>
              </a:ext>
            </a:extLst>
          </p:cNvPr>
          <p:cNvSpPr txBox="1"/>
          <p:nvPr/>
        </p:nvSpPr>
        <p:spPr>
          <a:xfrm>
            <a:off x="463360" y="1585285"/>
            <a:ext cx="55691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Georgia" panose="02040502050405020303" pitchFamily="18" charset="0"/>
              </a:rPr>
              <a:t>Fraction of particles that are scattered into a particular solid angle at a given direction relative to the incoming beam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019B6B7-5FAC-4251-AFEA-62AA5F82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" y="2934023"/>
            <a:ext cx="5248366" cy="2611465"/>
          </a:xfr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1A03753-0CE5-4710-8762-EC5667A23A01}"/>
              </a:ext>
            </a:extLst>
          </p:cNvPr>
          <p:cNvSpPr txBox="1">
            <a:spLocks/>
          </p:cNvSpPr>
          <p:nvPr/>
        </p:nvSpPr>
        <p:spPr>
          <a:xfrm>
            <a:off x="165100" y="5272715"/>
            <a:ext cx="3553196" cy="90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Georgia" panose="02040502050405020303" pitchFamily="18" charset="0"/>
              </a:rPr>
              <a:t>Image courtesy of Wikipedia [2]</a:t>
            </a:r>
          </a:p>
        </p:txBody>
      </p:sp>
    </p:spTree>
    <p:extLst>
      <p:ext uri="{BB962C8B-B14F-4D97-AF65-F5344CB8AC3E}">
        <p14:creationId xmlns:p14="http://schemas.microsoft.com/office/powerpoint/2010/main" val="118255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D2C1-BDFB-4E82-A4B0-961E3DC8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relations for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A931F-FD3B-418F-BE41-E76B023489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2600" y="1433734"/>
            <a:ext cx="433291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The Rutherford Scattering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51205F-4F44-4706-8DB3-5D1950AE0EC4}"/>
                  </a:ext>
                </a:extLst>
              </p:cNvPr>
              <p:cNvSpPr/>
              <p:nvPr/>
            </p:nvSpPr>
            <p:spPr>
              <a:xfrm>
                <a:off x="775550" y="1809067"/>
                <a:ext cx="3920304" cy="1002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51205F-4F44-4706-8DB3-5D1950AE0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50" y="1809067"/>
                <a:ext cx="3920304" cy="10026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64A766-C5B3-4288-9420-DE2A152D639B}"/>
                  </a:ext>
                </a:extLst>
              </p:cNvPr>
              <p:cNvSpPr/>
              <p:nvPr/>
            </p:nvSpPr>
            <p:spPr>
              <a:xfrm>
                <a:off x="254850" y="3553162"/>
                <a:ext cx="5097934" cy="837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𝑝𝑎𝑟𝑡𝑖𝑐𝑙𝑒𝑠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𝑠𝑐𝑎𝑡𝑡𝑒𝑟𝑒𝑑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𝑎𝑛𝑔𝑙𝑒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𝑠𝑜𝑙𝑖𝑑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𝑎𝑛𝑔𝑙𝑒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Ω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</m:eqAr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64A766-C5B3-4288-9420-DE2A152D6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0" y="3553162"/>
                <a:ext cx="5097934" cy="8379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DB7465-E227-4006-BB48-A38AE37A5A39}"/>
                  </a:ext>
                </a:extLst>
              </p:cNvPr>
              <p:cNvSpPr/>
              <p:nvPr/>
            </p:nvSpPr>
            <p:spPr>
              <a:xfrm>
                <a:off x="6183486" y="3531254"/>
                <a:ext cx="2705664" cy="808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		</a:t>
                </a:r>
              </a:p>
              <a:p>
                <a:r>
                  <a:rPr lang="en-US" sz="1200" dirty="0">
                    <a:latin typeface="Georgia" panose="02040502050405020303" pitchFamily="18" charset="0"/>
                  </a:rPr>
                  <a:t>equation from Melissinos [3]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DB7465-E227-4006-BB48-A38AE37A5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86" y="3531254"/>
                <a:ext cx="2705664" cy="808939"/>
              </a:xfrm>
              <a:prstGeom prst="rect">
                <a:avLst/>
              </a:prstGeom>
              <a:blipFill>
                <a:blip r:embed="rId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9AF2BEA-4874-45F0-8598-59EE3556A66D}"/>
              </a:ext>
            </a:extLst>
          </p:cNvPr>
          <p:cNvSpPr txBox="1">
            <a:spLocks/>
          </p:cNvSpPr>
          <p:nvPr/>
        </p:nvSpPr>
        <p:spPr>
          <a:xfrm>
            <a:off x="482600" y="2990445"/>
            <a:ext cx="5095947" cy="3385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Flux and scattering cross section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1A5949-0960-45AC-BDF5-F8B622F96BDD}"/>
                  </a:ext>
                </a:extLst>
              </p:cNvPr>
              <p:cNvSpPr/>
              <p:nvPr/>
            </p:nvSpPr>
            <p:spPr>
              <a:xfrm>
                <a:off x="3278930" y="5046083"/>
                <a:ext cx="3036088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1A5949-0960-45AC-BDF5-F8B622F96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930" y="5046083"/>
                <a:ext cx="3036088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9BE940A-3403-4ABD-9D38-5DC96BF5EE48}"/>
              </a:ext>
            </a:extLst>
          </p:cNvPr>
          <p:cNvSpPr txBox="1">
            <a:spLocks/>
          </p:cNvSpPr>
          <p:nvPr/>
        </p:nvSpPr>
        <p:spPr>
          <a:xfrm>
            <a:off x="482600" y="4615247"/>
            <a:ext cx="5873403" cy="3385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Impact parameter and scattering angle relation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C8E5A-C24A-4DAA-BB3C-CE6796786A69}"/>
              </a:ext>
            </a:extLst>
          </p:cNvPr>
          <p:cNvSpPr/>
          <p:nvPr/>
        </p:nvSpPr>
        <p:spPr>
          <a:xfrm>
            <a:off x="596900" y="1809067"/>
            <a:ext cx="4218617" cy="10026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2EF0D-43D3-49ED-943E-EF622A4F44CD}"/>
              </a:ext>
            </a:extLst>
          </p:cNvPr>
          <p:cNvSpPr/>
          <p:nvPr/>
        </p:nvSpPr>
        <p:spPr>
          <a:xfrm>
            <a:off x="5981700" y="3459685"/>
            <a:ext cx="2413000" cy="8497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98FAF-1474-462D-B9FA-DA3D9177EB53}"/>
              </a:ext>
            </a:extLst>
          </p:cNvPr>
          <p:cNvSpPr/>
          <p:nvPr/>
        </p:nvSpPr>
        <p:spPr>
          <a:xfrm>
            <a:off x="3278930" y="4999400"/>
            <a:ext cx="3404517" cy="8497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459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</TotalTime>
  <Words>2096</Words>
  <Application>Microsoft Office PowerPoint</Application>
  <PresentationFormat>On-screen Show (4:3)</PresentationFormat>
  <Paragraphs>292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Abadi Extra Light</vt:lpstr>
      <vt:lpstr>Arial</vt:lpstr>
      <vt:lpstr>Calibri</vt:lpstr>
      <vt:lpstr>Cambria Math</vt:lpstr>
      <vt:lpstr>Cordia New</vt:lpstr>
      <vt:lpstr>Georgia</vt:lpstr>
      <vt:lpstr>Lucida Grande</vt:lpstr>
      <vt:lpstr>Symbol</vt:lpstr>
      <vt:lpstr>Tahoma</vt:lpstr>
      <vt:lpstr>Times New Roman</vt:lpstr>
      <vt:lpstr>Custom Design</vt:lpstr>
      <vt:lpstr>Rutherford Scattering Experiment</vt:lpstr>
      <vt:lpstr>Introduction </vt:lpstr>
      <vt:lpstr>What is it?</vt:lpstr>
      <vt:lpstr>Historical model</vt:lpstr>
      <vt:lpstr>1909: Geiger and Marsden (or the merits of Undergraduate research)</vt:lpstr>
      <vt:lpstr>PowerPoint Presentation</vt:lpstr>
      <vt:lpstr>1911: Rutherford proposes a new model</vt:lpstr>
      <vt:lpstr>Differential Scattering Cross Section</vt:lpstr>
      <vt:lpstr>Useful relations for analysis</vt:lpstr>
      <vt:lpstr>Experimental setup</vt:lpstr>
      <vt:lpstr>PowerPoint Presentation</vt:lpstr>
      <vt:lpstr>Equipment</vt:lpstr>
      <vt:lpstr>Semiconductor detectors</vt:lpstr>
      <vt:lpstr>Linear amplifier unit </vt:lpstr>
      <vt:lpstr>Pulse Height Analyzer</vt:lpstr>
      <vt:lpstr>Background – without </vt:lpstr>
      <vt:lpstr>Background – with </vt:lpstr>
      <vt:lpstr>Background – Instrumental Making reliable cuts</vt:lpstr>
      <vt:lpstr>PowerPoint Presentation</vt:lpstr>
      <vt:lpstr>PowerPoint Presentation</vt:lpstr>
      <vt:lpstr>Finding “true zero”</vt:lpstr>
      <vt:lpstr>Gaussian peak fitting</vt:lpstr>
      <vt:lpstr>Exploring experimental data</vt:lpstr>
      <vt:lpstr>PowerPoint Presentation</vt:lpstr>
      <vt:lpstr>PowerPoint Presentation</vt:lpstr>
      <vt:lpstr>Limiting the scattering angles</vt:lpstr>
      <vt:lpstr>PowerPoint Presentation</vt:lpstr>
      <vt:lpstr>I vs sin(θ/2)</vt:lpstr>
      <vt:lpstr>Error and fit</vt:lpstr>
      <vt:lpstr>Goodness of fit</vt:lpstr>
      <vt:lpstr>Linear fit of logarithmic equation</vt:lpstr>
      <vt:lpstr>Error and fit parameters</vt:lpstr>
      <vt:lpstr>Determining the atomic number  of gold: Z2</vt:lpstr>
      <vt:lpstr>Error in Z2</vt:lpstr>
      <vt:lpstr>Multiple Scattering</vt:lpstr>
      <vt:lpstr>Energy losses</vt:lpstr>
      <vt:lpstr>References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Sameen Yunus</cp:lastModifiedBy>
  <cp:revision>212</cp:revision>
  <dcterms:created xsi:type="dcterms:W3CDTF">2013-01-15T19:08:57Z</dcterms:created>
  <dcterms:modified xsi:type="dcterms:W3CDTF">2018-03-14T14:15:21Z</dcterms:modified>
</cp:coreProperties>
</file>